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88825"/>
  <p:notesSz cx="710405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3225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0" roundtripDataSignature="AMtx7mg27d/8Ycpvo8oYvimOSGN+EwC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5" orient="horz"/>
        <p:guide pos="223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992" y="0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42875" y="768350"/>
            <a:ext cx="6818313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710407" y="4861442"/>
            <a:ext cx="5683250" cy="460557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 txBox="1"/>
          <p:nvPr>
            <p:ph idx="12" type="sldNum"/>
          </p:nvPr>
        </p:nvSpPr>
        <p:spPr>
          <a:xfrm>
            <a:off x="4023992" y="9721107"/>
            <a:ext cx="3078427" cy="511732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6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5"/>
          </a:xfrm>
        </p:grpSpPr>
        <p:cxnSp>
          <p:nvCxnSpPr>
            <p:cNvPr id="21" name="Google Shape;21;p16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6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6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16"/>
          <p:cNvGrpSpPr/>
          <p:nvPr/>
        </p:nvGrpSpPr>
        <p:grpSpPr>
          <a:xfrm>
            <a:off x="-8915" y="6057149"/>
            <a:ext cx="5498725" cy="820207"/>
            <a:chOff x="-6689" y="4553748"/>
            <a:chExt cx="4125118" cy="615155"/>
          </a:xfrm>
        </p:grpSpPr>
        <p:sp>
          <p:nvSpPr>
            <p:cNvPr id="25" name="Google Shape;25;p16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16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2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 rot="5400000">
            <a:off x="2132316" y="-329234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42" name="Google Shape;42;p18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1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Espace réservé vide pour ajouter une image. Cliquez sur l’espace réservé et sélectionnez l’image à ajouter." id="49" name="Google Shape;49;p19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" name="Google Shape;50;p1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21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63" name="Google Shape;63;p21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4" name="Google Shape;64;p2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22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5"/>
          </a:xfrm>
        </p:grpSpPr>
        <p:cxnSp>
          <p:nvCxnSpPr>
            <p:cNvPr id="69" name="Google Shape;69;p2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2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2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2" name="Google Shape;72;p22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2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15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5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1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fr-FR"/>
              <a:t>Installation d’un poste</a:t>
            </a:r>
            <a:endParaRPr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POUR LE DÉVELOPPEMENT D’APPLICATIONS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9622804" y="5535136"/>
            <a:ext cx="241983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IUT de Lille 2021/2022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 Informatique S1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Augustin Beeuwsaert 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Alexandre Herssens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2.F - Thunderbird</a:t>
            </a:r>
            <a:endParaRPr/>
          </a:p>
        </p:txBody>
      </p:sp>
      <p:pic>
        <p:nvPicPr>
          <p:cNvPr id="212" name="Google Shape;212;p10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884" y="1896161"/>
            <a:ext cx="2585375" cy="254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700" y="278857"/>
            <a:ext cx="3076386" cy="323460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1114" y="3712811"/>
            <a:ext cx="5744644" cy="286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986" y="5445224"/>
            <a:ext cx="4167169" cy="9095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0"/>
          <p:cNvCxnSpPr/>
          <p:nvPr/>
        </p:nvCxnSpPr>
        <p:spPr>
          <a:xfrm rot="10800000">
            <a:off x="2626014" y="4584617"/>
            <a:ext cx="0" cy="86060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2.G – </a:t>
            </a:r>
            <a:endParaRPr/>
          </a:p>
        </p:txBody>
      </p:sp>
      <p:sp>
        <p:nvSpPr>
          <p:cNvPr id="223" name="Google Shape;223;p11"/>
          <p:cNvSpPr txBox="1"/>
          <p:nvPr>
            <p:ph idx="2" type="body"/>
          </p:nvPr>
        </p:nvSpPr>
        <p:spPr>
          <a:xfrm>
            <a:off x="6742484" y="2204864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sudo snap install –classic code</a:t>
            </a:r>
            <a:endParaRPr/>
          </a:p>
        </p:txBody>
      </p:sp>
      <p:pic>
        <p:nvPicPr>
          <p:cNvPr id="224" name="Google Shape;2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012" y="836712"/>
            <a:ext cx="4464496" cy="54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4">
            <a:alphaModFix/>
          </a:blip>
          <a:srcRect b="-4200" l="-29811" r="113911" t="4201"/>
          <a:stretch/>
        </p:blipFill>
        <p:spPr>
          <a:xfrm>
            <a:off x="909836" y="2011482"/>
            <a:ext cx="1152128" cy="396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8883" y="1700808"/>
            <a:ext cx="1872208" cy="474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8148" y="3059391"/>
            <a:ext cx="6238428" cy="338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2.H – Java et iJava</a:t>
            </a:r>
            <a:endParaRPr/>
          </a:p>
        </p:txBody>
      </p:sp>
      <p:grpSp>
        <p:nvGrpSpPr>
          <p:cNvPr id="234" name="Google Shape;234;p12"/>
          <p:cNvGrpSpPr/>
          <p:nvPr/>
        </p:nvGrpSpPr>
        <p:grpSpPr>
          <a:xfrm>
            <a:off x="1238026" y="1828336"/>
            <a:ext cx="4160986" cy="1538531"/>
            <a:chOff x="1581232" y="2033444"/>
            <a:chExt cx="4160986" cy="1538531"/>
          </a:xfrm>
        </p:grpSpPr>
        <p:pic>
          <p:nvPicPr>
            <p:cNvPr id="235" name="Google Shape;23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81232" y="2033444"/>
              <a:ext cx="1524003" cy="15240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12"/>
            <p:cNvGrpSpPr/>
            <p:nvPr/>
          </p:nvGrpSpPr>
          <p:grpSpPr>
            <a:xfrm>
              <a:off x="4218215" y="2033445"/>
              <a:ext cx="1524003" cy="1538530"/>
              <a:chOff x="7686962" y="3429000"/>
              <a:chExt cx="1524003" cy="1538530"/>
            </a:xfrm>
          </p:grpSpPr>
          <p:pic>
            <p:nvPicPr>
              <p:cNvPr id="237" name="Google Shape;237;p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686962" y="3429000"/>
                <a:ext cx="1524003" cy="15240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" name="Google Shape;238;p12"/>
              <p:cNvSpPr txBox="1"/>
              <p:nvPr/>
            </p:nvSpPr>
            <p:spPr>
              <a:xfrm>
                <a:off x="7894612" y="4444310"/>
                <a:ext cx="26642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endParaRPr/>
              </a:p>
            </p:txBody>
          </p:sp>
        </p:grpSp>
      </p:grpSp>
      <p:pic>
        <p:nvPicPr>
          <p:cNvPr id="239" name="Google Shape;23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8883" y="3696604"/>
            <a:ext cx="3918919" cy="288675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2"/>
          <p:cNvSpPr txBox="1"/>
          <p:nvPr>
            <p:ph idx="2" type="body"/>
          </p:nvPr>
        </p:nvSpPr>
        <p:spPr>
          <a:xfrm>
            <a:off x="6958508" y="902383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nano ~/.bashrc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alias ijava=«java -cp </a:t>
            </a:r>
            <a:r>
              <a:rPr i="1" lang="fr-FR" sz="1800">
                <a:latin typeface="Calibri"/>
                <a:ea typeface="Calibri"/>
                <a:cs typeface="Calibri"/>
                <a:sym typeface="Calibri"/>
              </a:rPr>
              <a:t>&lt;chemin de ap.jar&gt; </a:t>
            </a: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:.»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alias ijavac=«javac -cp </a:t>
            </a:r>
            <a:r>
              <a:rPr i="1" lang="fr-FR" sz="1800">
                <a:latin typeface="Calibri"/>
                <a:ea typeface="Calibri"/>
                <a:cs typeface="Calibri"/>
                <a:sym typeface="Calibri"/>
              </a:rPr>
              <a:t>&lt;chemin de ap.jar&gt; </a:t>
            </a: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:.»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source ~/.bashrc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269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12"/>
          <p:cNvGrpSpPr/>
          <p:nvPr/>
        </p:nvGrpSpPr>
        <p:grpSpPr>
          <a:xfrm>
            <a:off x="6999590" y="3933056"/>
            <a:ext cx="4579794" cy="523220"/>
            <a:chOff x="1226586" y="3972586"/>
            <a:chExt cx="4105848" cy="357475"/>
          </a:xfrm>
        </p:grpSpPr>
        <p:pic>
          <p:nvPicPr>
            <p:cNvPr id="242" name="Google Shape;242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26586" y="3972586"/>
              <a:ext cx="4105848" cy="1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26586" y="4168113"/>
              <a:ext cx="2133898" cy="1619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fr-FR"/>
              <a:t>3 - CONCLUSION</a:t>
            </a:r>
            <a:endParaRPr/>
          </a:p>
        </p:txBody>
      </p:sp>
      <p:sp>
        <p:nvSpPr>
          <p:cNvPr id="250" name="Google Shape;250;p13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 txBox="1"/>
          <p:nvPr/>
        </p:nvSpPr>
        <p:spPr>
          <a:xfrm>
            <a:off x="6083053" y="1017505"/>
            <a:ext cx="5688632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Exigences système (OS + clavier)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Installation et gestion des paquets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Environnement de bureau</a:t>
            </a:r>
            <a:endParaRPr/>
          </a:p>
          <a:p>
            <a:pPr indent="-457200" lvl="1" marL="1066693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b="0" i="0" lang="fr-F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Facile de prise en main</a:t>
            </a:r>
            <a:endParaRPr/>
          </a:p>
          <a:p>
            <a:pPr indent="-457200" lvl="1" marL="1066693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b="0" i="0" lang="fr-F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Changeable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Navigateur internet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Moteur de recherche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Lecteur de courriels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Éditeur de code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Développement en iJava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fr-FR"/>
              <a:t>4 - SOURCES</a:t>
            </a:r>
            <a:endParaRPr/>
          </a:p>
        </p:txBody>
      </p:sp>
      <p:sp>
        <p:nvSpPr>
          <p:cNvPr id="258" name="Google Shape;258;p14"/>
          <p:cNvSpPr txBox="1"/>
          <p:nvPr/>
        </p:nvSpPr>
        <p:spPr>
          <a:xfrm>
            <a:off x="7678588" y="1067729"/>
            <a:ext cx="5688632" cy="3418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doc.ubuntu-fr.org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ecosia.org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peppermintos.com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code.visualstudio.com</a:t>
            </a: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6449104" y="1077920"/>
            <a:ext cx="915795" cy="3687996"/>
            <a:chOff x="9939050" y="999975"/>
            <a:chExt cx="915795" cy="3687996"/>
          </a:xfrm>
        </p:grpSpPr>
        <p:pic>
          <p:nvPicPr>
            <p:cNvPr id="260" name="Google Shape;26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39050" y="999975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39050" y="2858639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939050" y="3787971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954845" y="1929307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fr-FR"/>
              <a:t>Introduction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fr-FR"/>
              <a:t>Installation du poste</a:t>
            </a:r>
            <a:endParaRPr/>
          </a:p>
          <a:p>
            <a:pPr indent="-514350" lvl="1" marL="81909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Détails des choix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fr-FR"/>
              <a:t>Conclusion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fr-FR"/>
              <a:t>Sources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fr-FR"/>
              <a:t>1 - INTRODUCTION</a:t>
            </a:r>
            <a:endParaRPr/>
          </a:p>
        </p:txBody>
      </p:sp>
      <p:sp>
        <p:nvSpPr>
          <p:cNvPr id="121" name="Google Shape;121;p3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MaSuperEntreprise désire que l’on configure un poste dédié au développement d’applications en iJava.</a:t>
            </a:r>
            <a:endParaRPr/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0436" y="3449216"/>
            <a:ext cx="4765222" cy="2722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3"/>
          <p:cNvGrpSpPr/>
          <p:nvPr/>
        </p:nvGrpSpPr>
        <p:grpSpPr>
          <a:xfrm>
            <a:off x="6145000" y="598171"/>
            <a:ext cx="1524003" cy="1538530"/>
            <a:chOff x="7686962" y="3429000"/>
            <a:chExt cx="1524003" cy="1538530"/>
          </a:xfrm>
        </p:grpSpPr>
        <p:pic>
          <p:nvPicPr>
            <p:cNvPr id="124" name="Google Shape;12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86962" y="3429000"/>
              <a:ext cx="1524003" cy="1524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3"/>
            <p:cNvSpPr txBox="1"/>
            <p:nvPr/>
          </p:nvSpPr>
          <p:spPr>
            <a:xfrm>
              <a:off x="7894612" y="4444310"/>
              <a:ext cx="26642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/>
            </a:p>
          </p:txBody>
        </p:sp>
      </p:grpSp>
      <p:pic>
        <p:nvPicPr>
          <p:cNvPr id="126" name="Google Shape;12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8118" y="573319"/>
            <a:ext cx="3178324" cy="1789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fr-FR"/>
              <a:t>2 – INSTALLATION DU POSTE</a:t>
            </a:r>
            <a:endParaRPr/>
          </a:p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6526460" y="1772816"/>
            <a:ext cx="4062942" cy="568863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fr-FR"/>
              <a:t>Peppermint OS 10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fr-FR"/>
              <a:t>Synaptic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fr-FR"/>
              <a:t>Cinnamon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fr-FR"/>
              <a:t>Epiphany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fr-FR"/>
              <a:t>Ecosia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fr-FR"/>
              <a:t>Thunderbird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fr-FR"/>
              <a:t>Visual Studio Code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AutoNum type="alphaUcPeriod"/>
            </a:pPr>
            <a:r>
              <a:rPr lang="fr-FR"/>
              <a:t>Java et iJava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2.A – Peppermint OS 10</a:t>
            </a:r>
            <a:endParaRPr/>
          </a:p>
        </p:txBody>
      </p:sp>
      <p:grpSp>
        <p:nvGrpSpPr>
          <p:cNvPr id="140" name="Google Shape;140;p5"/>
          <p:cNvGrpSpPr/>
          <p:nvPr/>
        </p:nvGrpSpPr>
        <p:grpSpPr>
          <a:xfrm>
            <a:off x="981844" y="1687039"/>
            <a:ext cx="6737665" cy="1446383"/>
            <a:chOff x="3749236" y="1843634"/>
            <a:chExt cx="6737665" cy="1446383"/>
          </a:xfrm>
        </p:grpSpPr>
        <p:pic>
          <p:nvPicPr>
            <p:cNvPr id="141" name="Google Shape;14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49236" y="1843634"/>
              <a:ext cx="3857021" cy="14463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" name="Google Shape;142;p5"/>
            <p:cNvGrpSpPr/>
            <p:nvPr/>
          </p:nvGrpSpPr>
          <p:grpSpPr>
            <a:xfrm>
              <a:off x="7462564" y="2204864"/>
              <a:ext cx="3024338" cy="510730"/>
              <a:chOff x="7462564" y="2204864"/>
              <a:chExt cx="3024338" cy="510730"/>
            </a:xfrm>
          </p:grpSpPr>
          <p:pic>
            <p:nvPicPr>
              <p:cNvPr id="143" name="Google Shape;143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437577" y="2204864"/>
                <a:ext cx="2049324" cy="51073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4" name="Google Shape;144;p5"/>
              <p:cNvCxnSpPr/>
              <p:nvPr/>
            </p:nvCxnSpPr>
            <p:spPr>
              <a:xfrm rot="10800000">
                <a:off x="7462564" y="2566826"/>
                <a:ext cx="720080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pic>
        <p:nvPicPr>
          <p:cNvPr id="145" name="Google Shape;14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820" y="3133422"/>
            <a:ext cx="3335005" cy="236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4447" y="509376"/>
            <a:ext cx="2692534" cy="2528117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9569" y="3498832"/>
            <a:ext cx="3199441" cy="2528117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97177" y="3498832"/>
            <a:ext cx="3158658" cy="2528117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2.B - Synaptic</a:t>
            </a:r>
            <a:endParaRPr/>
          </a:p>
        </p:txBody>
      </p:sp>
      <p:pic>
        <p:nvPicPr>
          <p:cNvPr id="155" name="Google Shape;155;p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496" y="4149080"/>
            <a:ext cx="2592288" cy="2592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6"/>
          <p:cNvGrpSpPr/>
          <p:nvPr/>
        </p:nvGrpSpPr>
        <p:grpSpPr>
          <a:xfrm>
            <a:off x="6949603" y="1475464"/>
            <a:ext cx="4608512" cy="3907072"/>
            <a:chOff x="4150196" y="1302704"/>
            <a:chExt cx="4608512" cy="3907072"/>
          </a:xfrm>
        </p:grpSpPr>
        <p:pic>
          <p:nvPicPr>
            <p:cNvPr id="157" name="Google Shape;15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50196" y="2476101"/>
              <a:ext cx="2247900" cy="2733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" name="Google Shape;158;p6"/>
            <p:cNvGrpSpPr/>
            <p:nvPr/>
          </p:nvGrpSpPr>
          <p:grpSpPr>
            <a:xfrm>
              <a:off x="4942284" y="1302704"/>
              <a:ext cx="3816424" cy="1512168"/>
              <a:chOff x="4942284" y="1302704"/>
              <a:chExt cx="3816424" cy="1512168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4942284" y="1302704"/>
                <a:ext cx="3816424" cy="1512168"/>
              </a:xfrm>
              <a:prstGeom prst="wedgeEllipseCallout">
                <a:avLst>
                  <a:gd fmla="val -20833" name="adj1"/>
                  <a:gd fmla="val 62500" name="adj2"/>
                </a:avLst>
              </a:prstGeom>
              <a:solidFill>
                <a:schemeClr val="accent1"/>
              </a:solidFill>
              <a:ln cap="flat" cmpd="sng" w="25400">
                <a:solidFill>
                  <a:srgbClr val="006F6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60" name="Google Shape;160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74146" y="1669458"/>
                <a:ext cx="3035796" cy="605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1" name="Google Shape;161;p6"/>
          <p:cNvSpPr txBox="1"/>
          <p:nvPr/>
        </p:nvSpPr>
        <p:spPr>
          <a:xfrm>
            <a:off x="1341884" y="2564904"/>
            <a:ext cx="446449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apt-get install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apt-get remove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apt-get update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apt-get upgrade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577987" y="4221088"/>
            <a:ext cx="4336107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15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2.C - Cinnamon</a:t>
            </a:r>
            <a:endParaRPr/>
          </a:p>
        </p:txBody>
      </p:sp>
      <p:grpSp>
        <p:nvGrpSpPr>
          <p:cNvPr id="169" name="Google Shape;169;p7"/>
          <p:cNvGrpSpPr/>
          <p:nvPr/>
        </p:nvGrpSpPr>
        <p:grpSpPr>
          <a:xfrm>
            <a:off x="1845940" y="1958821"/>
            <a:ext cx="4378445" cy="1111267"/>
            <a:chOff x="1209719" y="2060848"/>
            <a:chExt cx="7767742" cy="1971484"/>
          </a:xfrm>
        </p:grpSpPr>
        <p:pic>
          <p:nvPicPr>
            <p:cNvPr id="170" name="Google Shape;170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09719" y="2060848"/>
              <a:ext cx="2427901" cy="1952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10236" y="2213057"/>
              <a:ext cx="4467225" cy="18192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2" name="Google Shape;172;p7"/>
            <p:cNvCxnSpPr/>
            <p:nvPr/>
          </p:nvCxnSpPr>
          <p:spPr>
            <a:xfrm rot="10800000">
              <a:off x="3358108" y="3036900"/>
              <a:ext cx="936104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id="173" name="Google Shape;17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6777" y="3886384"/>
            <a:ext cx="2923063" cy="20922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4" name="Google Shape;174;p7"/>
          <p:cNvGrpSpPr/>
          <p:nvPr/>
        </p:nvGrpSpPr>
        <p:grpSpPr>
          <a:xfrm>
            <a:off x="8470676" y="870783"/>
            <a:ext cx="2923063" cy="2242422"/>
            <a:chOff x="8470676" y="870783"/>
            <a:chExt cx="2923063" cy="2242422"/>
          </a:xfrm>
        </p:grpSpPr>
        <p:pic>
          <p:nvPicPr>
            <p:cNvPr id="175" name="Google Shape;175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70676" y="870783"/>
              <a:ext cx="2923063" cy="224242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6" name="Google Shape;176;p7"/>
            <p:cNvSpPr/>
            <p:nvPr/>
          </p:nvSpPr>
          <p:spPr>
            <a:xfrm>
              <a:off x="10846940" y="985744"/>
              <a:ext cx="465833" cy="427032"/>
            </a:xfrm>
            <a:prstGeom prst="ellipse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" name="Google Shape;17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61483" y="3530310"/>
            <a:ext cx="3265857" cy="24483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7"/>
          <p:cNvSpPr txBox="1"/>
          <p:nvPr>
            <p:ph idx="2" type="body"/>
          </p:nvPr>
        </p:nvSpPr>
        <p:spPr>
          <a:xfrm>
            <a:off x="1269876" y="3744796"/>
            <a:ext cx="3935747" cy="267700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Barre des tâches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Menu démarrer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Bureau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2.D – Epiphany (Gnome Web)</a:t>
            </a:r>
            <a:endParaRPr/>
          </a:p>
        </p:txBody>
      </p:sp>
      <p:pic>
        <p:nvPicPr>
          <p:cNvPr id="185" name="Google Shape;185;p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372" y="1942636"/>
            <a:ext cx="1214324" cy="14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7199" y="2172344"/>
            <a:ext cx="1388149" cy="1388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8"/>
          <p:cNvCxnSpPr/>
          <p:nvPr/>
        </p:nvCxnSpPr>
        <p:spPr>
          <a:xfrm>
            <a:off x="1827696" y="2866419"/>
            <a:ext cx="445614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" name="Google Shape;188;p8"/>
          <p:cNvCxnSpPr/>
          <p:nvPr/>
        </p:nvCxnSpPr>
        <p:spPr>
          <a:xfrm rot="10800000">
            <a:off x="3815348" y="2866418"/>
            <a:ext cx="268272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9" name="Google Shape;18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4526" y="2276872"/>
            <a:ext cx="1437778" cy="152214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3815348" y="3702182"/>
            <a:ext cx="21350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Safari Webkit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780" y="5224328"/>
            <a:ext cx="6686493" cy="343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9133" y="2454885"/>
            <a:ext cx="7930930" cy="22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6310436" y="2008102"/>
            <a:ext cx="60004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/usr/share/glib-2.0/schemas/org.gnome.epiphany.gschema.xml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2.E - Ecosia</a:t>
            </a:r>
            <a:endParaRPr/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12" y="1764766"/>
            <a:ext cx="3767336" cy="269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860" y="5615821"/>
            <a:ext cx="2186608" cy="885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9"/>
          <p:cNvCxnSpPr/>
          <p:nvPr/>
        </p:nvCxnSpPr>
        <p:spPr>
          <a:xfrm rot="10800000">
            <a:off x="2422004" y="4704729"/>
            <a:ext cx="0" cy="91109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3" name="Google Shape;20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1690" y="274637"/>
            <a:ext cx="4578742" cy="322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02649" y="3645023"/>
            <a:ext cx="2876735" cy="303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6369" y="3987873"/>
            <a:ext cx="3267407" cy="2535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ie 16: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2022-01-01T14:11:06Z</dcterms:created>
  <dc:creator>Alexandre Herssens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